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</p:sldMasterIdLst>
  <p:notesMasterIdLst>
    <p:notesMasterId r:id="rId31"/>
  </p:notesMasterIdLst>
  <p:handoutMasterIdLst>
    <p:handoutMasterId r:id="rId32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78" r:id="rId16"/>
    <p:sldId id="279" r:id="rId17"/>
    <p:sldId id="262" r:id="rId18"/>
    <p:sldId id="273" r:id="rId19"/>
    <p:sldId id="274" r:id="rId20"/>
    <p:sldId id="265" r:id="rId21"/>
    <p:sldId id="266" r:id="rId22"/>
    <p:sldId id="268" r:id="rId23"/>
    <p:sldId id="269" r:id="rId24"/>
    <p:sldId id="270" r:id="rId25"/>
    <p:sldId id="271" r:id="rId26"/>
    <p:sldId id="275" r:id="rId27"/>
    <p:sldId id="276" r:id="rId28"/>
    <p:sldId id="277" r:id="rId29"/>
    <p:sldId id="281" r:id="rId3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1" autoAdjust="0"/>
    <p:restoredTop sz="94660"/>
  </p:normalViewPr>
  <p:slideViewPr>
    <p:cSldViewPr>
      <p:cViewPr varScale="1">
        <p:scale>
          <a:sx n="62" d="100"/>
          <a:sy n="62" d="100"/>
        </p:scale>
        <p:origin x="-161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3ADEA-E682-8244-914E-D67A4C0E139E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7EFB-B996-F742-998E-14D9BD83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4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19675" cy="376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922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8713" cy="451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391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D1395DC-8222-4502-BB3C-C0502D1F9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888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4227BB-4FC3-4B8E-9231-590279FF8A2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20FA609-76BA-41DC-B722-42EB78EFC98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AC7C45-E700-409C-A32D-B7BFFE1496B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631B7FE-EFD0-4D46-BAB8-9707C9854F2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AE759C-5C5B-4264-A171-D82F8980676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1EBA78F-1383-45D5-AC59-56885C0502A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3714A8-D2D2-4987-97F2-F04A900397F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FC13E67-5C38-48CC-89C8-76D8AFB664D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670A93-2B47-4D06-A07D-170B2CF0361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375D16-4901-461C-835D-A7205312190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DD4B83-49B6-4FF0-ABBB-CEF0198721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D14353E-A6C9-4C69-B5AE-EBBFAF351F3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5990B3-C0B0-457D-8F11-78B0CDDA6A5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072BCEA-7932-4C44-962C-AB742DAA09E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C2F64A-CFB1-47E7-A6F9-4F2A63C8F79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ED4CAAF-BBE1-40E8-9F45-332F18004F2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CBE675-9762-4442-9A18-9967C3868DC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11F8F31-A687-40BD-ABFC-51603A7D788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B43735-DDD3-4E86-A7B8-64E9F9D6ADF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CF9E661-B8E5-4C8E-98D1-3DCB4966791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70D96D-E11F-4955-8974-4972A142261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68EE7D9-C807-4ADE-B063-3806C3D25E8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3E3BB3-EB93-4361-8951-27D1791ABB2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AE43F73-86E6-40E2-9627-469ADF9E1BB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AD03A3-53ED-4292-B86B-8ABC39EBB31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DFAABB1-E5B3-4ABE-9FFC-E0D378ACC11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4E05-E41C-49CF-BB30-7378F9144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3E4A-3397-4918-97C7-A0FBA97E7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02B9-9FE6-4547-8025-0E775BA35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BC7DC-37E9-4004-8791-F21F86045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EAE2C-9D49-4ABD-A53A-7426EACD9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9672-EBD3-430C-876C-8B71BC79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8AE0B-F2CB-4D16-A47C-A4BF76016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0463-0CEB-46F6-A75C-65C0EE58B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8D31-80EF-4D73-9E0B-02F7E4B96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C9AF9-3487-4B71-9C41-441C7F34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D9DB6-7DCE-441E-8DA2-5D94F1BFA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08CE-DC50-4A2B-9791-6840375D4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6229-4807-49DF-AC17-00C7EA547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D35B6-066E-442D-BD76-02434DAD9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4AFE5-8B17-46C0-8A1E-60DC8ABBD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371FC-8559-4EB2-936B-AF4ABF37E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1853F-2C98-4E06-B5F1-1107B6A1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355D-5084-4890-9DF1-8C23D7A2E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149B1-8235-44E1-84EE-0F0F01A66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29F8-A189-4C31-B7E7-86511F0AE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13F9-97E9-46BA-9085-FA1065B42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9F07-128F-4011-A244-950FC7571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45EC1-C048-4D2C-BF77-1FB4EA336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5363" cy="629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29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F7B68-9460-4084-8472-BE02AA54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EB86-5F8E-4572-A3A6-9490DA183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28D0-9CDC-4B61-A8E5-1AD8283A4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D0D5-EFF7-45DE-A328-9E9DC94F3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809A-9D25-4B39-A657-38A56B0D8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8388" cy="511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AC096-28F6-4A34-B541-61F05E99B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95520-B8A5-4C91-810A-A017D56C7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3F54-46FC-4D1E-8223-903DA1632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26FE-C2A3-49AD-A6A8-8F3AFDEB5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19B3-1A91-44D9-A455-E1E8613F5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B0CC-DE6F-48FF-87C3-BF3138C22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FD1C-F7B4-4B3A-8197-9DE5FB187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FB0E-9895-4439-88F1-BDF7F7FA4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7675-59FC-48B0-8799-BEB8911B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576F4-59FC-445A-B9CB-D807C38A5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49526-9BFE-4CA5-BB79-F5816E79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4F6A3-323E-48A2-BB2D-D64E04139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1A2F-9E32-4071-A24C-C9EA4FD99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8D2D1-82DD-446E-B834-7B4145DB4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1EEBA-5461-4A0D-8FA1-D33AD72D8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96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145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83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23294781-5354-4C83-B37E-1C158471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96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145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83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793DBBF-CF6F-484C-BFB8-2D2D0ABD6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96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145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96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1450" cy="55022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16" r:id="rId4"/>
    <p:sldLayoutId id="2147483717" r:id="rId5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96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145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83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864D13E-66DF-4C06-8C58-BF22A7453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7" r:id="rId3"/>
    <p:sldLayoutId id="2147483728" r:id="rId4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96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145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83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26A073B0-5A66-4A89-B44D-9FE2569D2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839912" y="7158037"/>
            <a:ext cx="6400800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8" r:id="rId2"/>
    <p:sldLayoutId id="2147483739" r:id="rId3"/>
    <p:sldLayoutId id="2147483740" r:id="rId4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03313" y="2179638"/>
            <a:ext cx="7939087" cy="224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4566E"/>
                </a:solidFill>
                <a:ea typeface="Calibri" pitchFamily="32" charset="0"/>
                <a:cs typeface="Calibri" pitchFamily="32" charset="0"/>
              </a:rPr>
              <a:t>Measurement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marL="342900" indent="-334963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Chapter 1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 © 2014 John Wiley &amp; Sons, Inc.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1-1</a:t>
            </a:r>
            <a:r>
              <a:rPr lang="en-US" sz="3000">
                <a:solidFill>
                  <a:srgbClr val="FFFFFF"/>
                </a:solidFill>
              </a:rPr>
              <a:t>  Measuring Things, Including Lengths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573109"/>
            <a:ext cx="9688512" cy="5711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532" rIns="0" bIns="0"/>
          <a:lstStyle/>
          <a:p>
            <a:pPr marL="384486" indent="-289445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200" b="1" dirty="0">
                <a:solidFill>
                  <a:srgbClr val="000000"/>
                </a:solidFill>
              </a:rPr>
              <a:t>Significant figures</a:t>
            </a:r>
            <a:r>
              <a:rPr lang="en-US" sz="2200" dirty="0">
                <a:solidFill>
                  <a:srgbClr val="000000"/>
                </a:solidFill>
              </a:rPr>
              <a:t> are meaningful </a:t>
            </a:r>
            <a:r>
              <a:rPr lang="en-US" sz="2200" dirty="0" smtClean="0">
                <a:solidFill>
                  <a:srgbClr val="000000"/>
                </a:solidFill>
              </a:rPr>
              <a:t>digits whose values are known with certainty: 1.78 m vs 1.780 m; </a:t>
            </a:r>
            <a:endParaRPr lang="en-US" sz="2200" dirty="0">
              <a:solidFill>
                <a:srgbClr val="000000"/>
              </a:solidFill>
            </a:endParaRPr>
          </a:p>
          <a:p>
            <a:pPr marL="384486" indent="-289445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In </a:t>
            </a:r>
            <a:r>
              <a:rPr lang="en-US" sz="2200" dirty="0">
                <a:solidFill>
                  <a:srgbClr val="000000"/>
                </a:solidFill>
              </a:rPr>
              <a:t>general</a:t>
            </a:r>
            <a:r>
              <a:rPr lang="en-US" sz="2200" i="1" dirty="0">
                <a:solidFill>
                  <a:srgbClr val="000000"/>
                </a:solidFill>
              </a:rPr>
              <a:t>, </a:t>
            </a:r>
            <a:r>
              <a:rPr lang="en-US" sz="2200" dirty="0">
                <a:solidFill>
                  <a:srgbClr val="000000"/>
                </a:solidFill>
              </a:rPr>
              <a:t>trailing zeros are not significant</a:t>
            </a:r>
          </a:p>
          <a:p>
            <a:pPr marL="776172" lvl="1" indent="-290884">
              <a:spcAft>
                <a:spcPts val="1032"/>
              </a:spcAft>
              <a:buSzPct val="45000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    In other words, 3000 </a:t>
            </a:r>
            <a:r>
              <a:rPr lang="en-US" sz="2200" i="1" dirty="0">
                <a:solidFill>
                  <a:srgbClr val="000000"/>
                </a:solidFill>
              </a:rPr>
              <a:t>may</a:t>
            </a:r>
            <a:r>
              <a:rPr lang="en-US" sz="2200" dirty="0">
                <a:solidFill>
                  <a:srgbClr val="000000"/>
                </a:solidFill>
              </a:rPr>
              <a:t> have 4 significant figures</a:t>
            </a:r>
          </a:p>
          <a:p>
            <a:pPr marL="776172" lvl="1" indent="-290884">
              <a:spcAft>
                <a:spcPts val="1032"/>
              </a:spcAft>
              <a:buSzPct val="45000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    but usually 3000 will have only 1 significant figure!  </a:t>
            </a:r>
          </a:p>
          <a:p>
            <a:pPr marL="776172" lvl="1" indent="-290884">
              <a:spcAft>
                <a:spcPts val="1032"/>
              </a:spcAft>
              <a:buSzPct val="45000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When in doubt, use  scientific notation 3.000 x 10</a:t>
            </a:r>
            <a:r>
              <a:rPr lang="en-US" sz="2200" baseline="30000" dirty="0">
                <a:solidFill>
                  <a:srgbClr val="000000"/>
                </a:solidFill>
              </a:rPr>
              <a:t>3</a:t>
            </a:r>
            <a:r>
              <a:rPr lang="en-US" sz="2200" dirty="0">
                <a:solidFill>
                  <a:srgbClr val="000000"/>
                </a:solidFill>
              </a:rPr>
              <a:t>  </a:t>
            </a:r>
            <a:r>
              <a:rPr lang="en-US" sz="2200" dirty="0" smtClean="0">
                <a:solidFill>
                  <a:srgbClr val="000000"/>
                </a:solidFill>
              </a:rPr>
              <a:t>(4 significant figures) </a:t>
            </a:r>
            <a:r>
              <a:rPr lang="en-US" sz="2200" dirty="0">
                <a:solidFill>
                  <a:srgbClr val="000000"/>
                </a:solidFill>
              </a:rPr>
              <a:t>or   3 x </a:t>
            </a:r>
            <a:r>
              <a:rPr lang="en-US" sz="2200" dirty="0" smtClean="0">
                <a:solidFill>
                  <a:srgbClr val="000000"/>
                </a:solidFill>
              </a:rPr>
              <a:t>10</a:t>
            </a:r>
            <a:r>
              <a:rPr lang="en-US" sz="2200" baseline="30000" dirty="0" smtClean="0">
                <a:solidFill>
                  <a:srgbClr val="000000"/>
                </a:solidFill>
              </a:rPr>
              <a:t>3</a:t>
            </a:r>
            <a:r>
              <a:rPr lang="en-US" sz="2200" dirty="0" smtClean="0">
                <a:solidFill>
                  <a:srgbClr val="000000"/>
                </a:solidFill>
              </a:rPr>
              <a:t> (1 significant figure)</a:t>
            </a:r>
            <a:endParaRPr lang="en-US" sz="2200" baseline="30000" dirty="0">
              <a:solidFill>
                <a:srgbClr val="000000"/>
              </a:solidFill>
            </a:endParaRPr>
          </a:p>
          <a:p>
            <a:pPr marL="384486" indent="-289445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Generally, round to the least number of significant figures of the given data</a:t>
            </a:r>
          </a:p>
          <a:p>
            <a:pPr marL="776172" lvl="1" indent="-290884">
              <a:spcAft>
                <a:spcPts val="1032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25 x 18 </a:t>
            </a:r>
            <a:r>
              <a:rPr lang="en-US" sz="2200" dirty="0" smtClean="0">
                <a:solidFill>
                  <a:srgbClr val="000000"/>
                </a:solidFill>
              </a:rPr>
              <a:t>= 450 → </a:t>
            </a:r>
            <a:r>
              <a:rPr lang="en-US" sz="2200" dirty="0">
                <a:solidFill>
                  <a:srgbClr val="000000"/>
                </a:solidFill>
              </a:rPr>
              <a:t>2 significant </a:t>
            </a:r>
            <a:r>
              <a:rPr lang="en-US" sz="2200" dirty="0" smtClean="0">
                <a:solidFill>
                  <a:srgbClr val="000000"/>
                </a:solidFill>
              </a:rPr>
              <a:t>figures; </a:t>
            </a:r>
          </a:p>
          <a:p>
            <a:pPr marL="776172" lvl="1" indent="-290884">
              <a:spcAft>
                <a:spcPts val="1032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25 </a:t>
            </a:r>
            <a:r>
              <a:rPr lang="en-US" sz="2200" dirty="0">
                <a:solidFill>
                  <a:srgbClr val="000000"/>
                </a:solidFill>
              </a:rPr>
              <a:t>x </a:t>
            </a:r>
            <a:r>
              <a:rPr lang="en-US" sz="2200" dirty="0" smtClean="0">
                <a:solidFill>
                  <a:srgbClr val="000000"/>
                </a:solidFill>
              </a:rPr>
              <a:t>18.975 = 474.375→ the final answer should consist of only 2 significant figures → 470</a:t>
            </a: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Significant figures are not decimal places</a:t>
            </a:r>
          </a:p>
          <a:p>
            <a:pPr marL="855663" lvl="1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0.00356 has 5 decimal places, 3 significant figures </a:t>
            </a:r>
            <a:r>
              <a:rPr lang="en-US" sz="2200" dirty="0" smtClean="0">
                <a:solidFill>
                  <a:srgbClr val="000000"/>
                </a:solidFill>
              </a:rPr>
              <a:t>3.56 </a:t>
            </a:r>
            <a:r>
              <a:rPr lang="en-US" sz="2200" dirty="0">
                <a:solidFill>
                  <a:srgbClr val="000000"/>
                </a:solidFill>
              </a:rPr>
              <a:t>x 10-</a:t>
            </a:r>
            <a:r>
              <a:rPr lang="en-US" sz="2200" baseline="30000" dirty="0">
                <a:solidFill>
                  <a:srgbClr val="000000"/>
                </a:solidFill>
              </a:rPr>
              <a:t>3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pPr marL="776172" lvl="1" indent="-290884">
              <a:spcAft>
                <a:spcPts val="1032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776172" lvl="1" indent="-290884">
              <a:spcAft>
                <a:spcPts val="1032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2200" dirty="0">
              <a:solidFill>
                <a:srgbClr val="000000"/>
              </a:solidFill>
            </a:endParaRPr>
          </a:p>
          <a:p>
            <a:pPr marL="384486" indent="-289445">
              <a:spcAft>
                <a:spcPts val="1032"/>
              </a:spcAft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2200" baseline="33000" dirty="0">
              <a:solidFill>
                <a:srgbClr val="000000"/>
              </a:solidFill>
            </a:endParaRPr>
          </a:p>
          <a:p>
            <a:pPr marL="384486" indent="-289445">
              <a:spcAft>
                <a:spcPts val="1293"/>
              </a:spcAft>
              <a:buSzPct val="45000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2200" baseline="3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0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1954109"/>
            <a:ext cx="8719200" cy="5711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532" rIns="0" bIns="0"/>
          <a:lstStyle/>
          <a:p>
            <a:pPr marL="384486" indent="-289445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As a rule, when </a:t>
            </a:r>
            <a:r>
              <a:rPr lang="en-US" sz="2800" dirty="0" smtClean="0">
                <a:solidFill>
                  <a:srgbClr val="FF0000"/>
                </a:solidFill>
              </a:rPr>
              <a:t>numbers </a:t>
            </a:r>
            <a:r>
              <a:rPr lang="en-US" sz="2800" dirty="0">
                <a:solidFill>
                  <a:srgbClr val="FF0000"/>
                </a:solidFill>
              </a:rPr>
              <a:t>are multiplied or divided</a:t>
            </a:r>
            <a:r>
              <a:rPr lang="en-US" sz="2800" dirty="0">
                <a:solidFill>
                  <a:srgbClr val="000000"/>
                </a:solidFill>
              </a:rPr>
              <a:t>, the number of significant figures in the final answer equals the smallest number of significant figures in any of the original </a:t>
            </a:r>
            <a:r>
              <a:rPr lang="en-US" sz="2800" dirty="0" smtClean="0">
                <a:solidFill>
                  <a:srgbClr val="000000"/>
                </a:solidFill>
              </a:rPr>
              <a:t>factors.</a:t>
            </a:r>
          </a:p>
          <a:p>
            <a:pPr marL="384486" indent="-289445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84486" indent="-289445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As a rule, when </a:t>
            </a:r>
            <a:r>
              <a:rPr lang="en-US" sz="2800" dirty="0">
                <a:solidFill>
                  <a:srgbClr val="FF0000"/>
                </a:solidFill>
              </a:rPr>
              <a:t>numbers are </a:t>
            </a:r>
            <a:r>
              <a:rPr lang="en-US" sz="2800" dirty="0" smtClean="0">
                <a:solidFill>
                  <a:srgbClr val="FF0000"/>
                </a:solidFill>
              </a:rPr>
              <a:t>added or subtracted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dirty="0" smtClean="0">
                <a:solidFill>
                  <a:srgbClr val="000000"/>
                </a:solidFill>
              </a:rPr>
              <a:t>last </a:t>
            </a:r>
            <a:r>
              <a:rPr lang="en-US" sz="2800" dirty="0">
                <a:solidFill>
                  <a:srgbClr val="000000"/>
                </a:solidFill>
              </a:rPr>
              <a:t>significant </a:t>
            </a:r>
            <a:r>
              <a:rPr lang="en-US" sz="2800" dirty="0" smtClean="0">
                <a:solidFill>
                  <a:srgbClr val="000000"/>
                </a:solidFill>
              </a:rPr>
              <a:t>figure </a:t>
            </a:r>
            <a:r>
              <a:rPr lang="en-US" sz="2800" dirty="0">
                <a:solidFill>
                  <a:srgbClr val="000000"/>
                </a:solidFill>
              </a:rPr>
              <a:t>in the final answer </a:t>
            </a:r>
            <a:r>
              <a:rPr lang="en-US" sz="2800" dirty="0" smtClean="0">
                <a:solidFill>
                  <a:srgbClr val="000000"/>
                </a:solidFill>
              </a:rPr>
              <a:t>occurs in the last column containing a number that results from a combination of digits that are all significant.</a:t>
            </a:r>
          </a:p>
          <a:p>
            <a:pPr marL="841686" lvl="1" indent="-289445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2.5 + 11 + 5.26 = 18.76 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19</a:t>
            </a:r>
            <a:endParaRPr lang="en-US" sz="2800" dirty="0">
              <a:solidFill>
                <a:srgbClr val="000000"/>
              </a:solidFill>
            </a:endParaRPr>
          </a:p>
          <a:p>
            <a:pPr marL="384486" indent="-289445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84486" indent="-289445">
              <a:spcAft>
                <a:spcPts val="1032"/>
              </a:spcAft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2500" baseline="33000" dirty="0">
              <a:solidFill>
                <a:srgbClr val="000000"/>
              </a:solidFill>
            </a:endParaRPr>
          </a:p>
          <a:p>
            <a:pPr marL="384486" indent="-289445">
              <a:spcAft>
                <a:spcPts val="1293"/>
              </a:spcAft>
              <a:buSzPct val="45000"/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2500" baseline="33000" dirty="0">
              <a:solidFill>
                <a:srgbClr val="000000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1-1</a:t>
            </a:r>
            <a:r>
              <a:rPr lang="en-US" sz="3000">
                <a:solidFill>
                  <a:srgbClr val="FFFFFF"/>
                </a:solidFill>
              </a:rPr>
              <a:t>  Measuring Things, Including Lengths</a:t>
            </a:r>
          </a:p>
        </p:txBody>
      </p:sp>
    </p:spTree>
    <p:extLst>
      <p:ext uri="{BB962C8B-B14F-4D97-AF65-F5344CB8AC3E}">
        <p14:creationId xmlns:p14="http://schemas.microsoft.com/office/powerpoint/2010/main" val="301945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1-2</a:t>
            </a:r>
            <a:r>
              <a:rPr lang="en-US" sz="3000">
                <a:solidFill>
                  <a:srgbClr val="FFFFFF"/>
                </a:solidFill>
              </a:rPr>
              <a:t>  Time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7312" y="1547812"/>
            <a:ext cx="97536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23863" indent="-319088" eaLnBrk="0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77888" indent="-338138" eaLnBrk="0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Any standard of time needs to be able to answer: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  <a:defRPr/>
            </a:pPr>
            <a:r>
              <a:rPr lang="en-US" sz="2400" i="1" dirty="0" smtClean="0">
                <a:solidFill>
                  <a:srgbClr val="000000"/>
                </a:solidFill>
              </a:rPr>
              <a:t>When</a:t>
            </a:r>
            <a:r>
              <a:rPr lang="en-US" sz="2400" dirty="0" smtClean="0">
                <a:solidFill>
                  <a:srgbClr val="000000"/>
                </a:solidFill>
              </a:rPr>
              <a:t> did a thing happen?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What was its </a:t>
            </a:r>
            <a:r>
              <a:rPr lang="en-US" sz="2400" i="1" dirty="0" smtClean="0">
                <a:solidFill>
                  <a:srgbClr val="000000"/>
                </a:solidFill>
              </a:rPr>
              <a:t>duration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Times follow the same conversion process as lengths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Standards of time in the past have included (any phenomenon that repeats itself is a candidate):</a:t>
            </a:r>
          </a:p>
          <a:p>
            <a:pPr marL="977900" lvl="1" indent="-438150" eaLnBrk="1">
              <a:spcAft>
                <a:spcPts val="1138"/>
              </a:spcAft>
              <a:buFont typeface="Arial" charset="0"/>
              <a:buAutoNum type="arabicPeriod"/>
              <a:tabLst>
                <a:tab pos="423863" algn="l"/>
                <a:tab pos="102711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Average time for the Earth to rotate once: 1 day being set to 86,400 seconds</a:t>
            </a:r>
          </a:p>
          <a:p>
            <a:pPr marL="977900" lvl="1" indent="-438150" eaLnBrk="1">
              <a:spcAft>
                <a:spcPts val="1138"/>
              </a:spcAft>
              <a:buFont typeface="Arial" charset="0"/>
              <a:buAutoNum type="arabicPeriod"/>
              <a:tabLst>
                <a:tab pos="423863" algn="l"/>
                <a:tab pos="102711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r>
              <a:rPr lang="en-US" sz="2400" dirty="0">
                <a:solidFill>
                  <a:schemeClr val="tx1"/>
                </a:solidFill>
              </a:rPr>
              <a:t>Quartz clock (piezo-electric material that uses an electronic oscillator that is regulated by a quartz crystal to keep time)</a:t>
            </a:r>
          </a:p>
          <a:p>
            <a:pPr marL="977900" lvl="1" indent="-438150" eaLnBrk="1">
              <a:spcAft>
                <a:spcPts val="1138"/>
              </a:spcAft>
              <a:buFont typeface="Arial" charset="0"/>
              <a:buAutoNum type="arabicPeriod"/>
              <a:tabLst>
                <a:tab pos="423863" algn="l"/>
                <a:tab pos="102711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Cesium </a:t>
            </a:r>
            <a:r>
              <a:rPr lang="en-US" sz="2400" dirty="0">
                <a:solidFill>
                  <a:srgbClr val="000000"/>
                </a:solidFill>
              </a:rPr>
              <a:t>Atomic clocks (uncertainty of 1 sec in 60 millions years)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2" y="6429217"/>
            <a:ext cx="9093200" cy="116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1-2</a:t>
            </a:r>
            <a:r>
              <a:rPr lang="en-US" sz="3000">
                <a:solidFill>
                  <a:srgbClr val="FFFFFF"/>
                </a:solidFill>
              </a:rPr>
              <a:t>  Time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800">
                <a:solidFill>
                  <a:srgbClr val="000000"/>
                </a:solidFill>
              </a:rPr>
              <a:t>The variation in the length of a day as measured by an atomic clock:</a:t>
            </a:r>
          </a:p>
          <a:p>
            <a:pPr marL="423863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114800" y="6237288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1-2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7063" y="2523026"/>
            <a:ext cx="4983162" cy="3562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761038" y="2468563"/>
            <a:ext cx="3816350" cy="428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>
                <a:solidFill>
                  <a:srgbClr val="000000"/>
                </a:solidFill>
              </a:rPr>
              <a:t>The vertical scale here amounts to only 3 ms, or 0.003 s.</a:t>
            </a: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>
                <a:solidFill>
                  <a:srgbClr val="000000"/>
                </a:solidFill>
              </a:rPr>
              <a:t>This shows the precision of atomic clocks, and the relative imprecision of Earth's rotation (affected by tides, winds)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1-3</a:t>
            </a:r>
            <a:r>
              <a:rPr lang="en-US" sz="3000">
                <a:solidFill>
                  <a:srgbClr val="FFFFFF"/>
                </a:solidFill>
              </a:rPr>
              <a:t>  Mass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1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840" rIns="0" bIns="0"/>
          <a:lstStyle/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The</a:t>
            </a:r>
            <a:r>
              <a:rPr lang="en-US" sz="2800" b="1" dirty="0">
                <a:solidFill>
                  <a:srgbClr val="000000"/>
                </a:solidFill>
                <a:ea typeface="+mn-ea"/>
                <a:cs typeface="+mn-cs"/>
              </a:rPr>
              <a:t> standard kilogram 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is a cylinder of platinum and iridium stored in France.</a:t>
            </a: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Accurate copies have been sent around the world, other masses can be measured by comparing them against these copies</a:t>
            </a: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The </a:t>
            </a:r>
            <a:r>
              <a:rPr lang="en-US" sz="2800" b="1" dirty="0">
                <a:solidFill>
                  <a:srgbClr val="000000"/>
                </a:solidFill>
                <a:ea typeface="+mn-ea"/>
                <a:cs typeface="+mn-cs"/>
              </a:rPr>
              <a:t>atomic mass unit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 (u) is a second mass standard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1 atom of Carbon-12 is assigned a mass 12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u (international agreement)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Used for measuring masses of atoms and molecules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1 u = 1.660 538 86 x 10</a:t>
            </a:r>
            <a:r>
              <a:rPr lang="en-US" sz="2400" baseline="33000" dirty="0">
                <a:solidFill>
                  <a:srgbClr val="000000"/>
                </a:solidFill>
                <a:ea typeface="+mn-ea"/>
                <a:cs typeface="+mn-cs"/>
              </a:rPr>
              <a:t>-27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 kg  (+/- 10 x 10</a:t>
            </a:r>
            <a:r>
              <a:rPr lang="en-US" sz="2400" baseline="33000" dirty="0">
                <a:solidFill>
                  <a:srgbClr val="000000"/>
                </a:solidFill>
                <a:ea typeface="+mn-ea"/>
                <a:cs typeface="+mn-cs"/>
              </a:rPr>
              <a:t>-35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 kg) </a:t>
            </a:r>
          </a:p>
          <a:p>
            <a:pPr marL="112713" indent="-320675">
              <a:spcAft>
                <a:spcPts val="1138"/>
              </a:spcAft>
              <a:buSzPct val="4500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423863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endParaRPr lang="en-US" sz="2800" baseline="330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423863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endParaRPr lang="en-US" sz="2800" baseline="330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1650" y="6316662"/>
            <a:ext cx="9070975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840" rIns="0" bIns="0"/>
          <a:lstStyle/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Masses follow the same conversion process as lengths and times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112713" indent="-320675">
              <a:spcAft>
                <a:spcPts val="1138"/>
              </a:spcAft>
              <a:buSzPct val="4500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423863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endParaRPr lang="en-US" sz="2800" baseline="330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423863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/>
            </a:pPr>
            <a:endParaRPr lang="en-US" sz="2800" baseline="330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1-3</a:t>
            </a:r>
            <a:r>
              <a:rPr lang="en-US" sz="3000">
                <a:solidFill>
                  <a:srgbClr val="FFFFFF"/>
                </a:solidFill>
              </a:rPr>
              <a:t>  Mass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164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For uniformly (homogeneous) system, we define the Mass </a:t>
            </a:r>
            <a:r>
              <a:rPr lang="en-US" sz="2800" dirty="0">
                <a:solidFill>
                  <a:srgbClr val="000000"/>
                </a:solidFill>
              </a:rPr>
              <a:t>per unit volume </a:t>
            </a:r>
            <a:r>
              <a:rPr lang="en-US" sz="2800" dirty="0" smtClean="0">
                <a:solidFill>
                  <a:srgbClr val="000000"/>
                </a:solidFill>
              </a:rPr>
              <a:t>of that system to be the </a:t>
            </a:r>
            <a:r>
              <a:rPr lang="en-US" sz="2800" b="1" dirty="0" smtClean="0">
                <a:solidFill>
                  <a:srgbClr val="000000"/>
                </a:solidFill>
              </a:rPr>
              <a:t>density </a:t>
            </a:r>
            <a:endParaRPr lang="en-US" sz="2800" b="1" dirty="0">
              <a:solidFill>
                <a:srgbClr val="000000"/>
              </a:solidFill>
            </a:endParaRPr>
          </a:p>
          <a:p>
            <a:pPr marL="423863" indent="-319088">
              <a:spcAft>
                <a:spcPts val="1138"/>
              </a:spcAft>
              <a:buClrTx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7694613" y="30178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(1-8)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03238" y="4222750"/>
            <a:ext cx="9070975" cy="290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31800" indent="-315913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 b="1">
                <a:solidFill>
                  <a:srgbClr val="5A9238"/>
                </a:solidFill>
              </a:rPr>
              <a:t>Examples</a:t>
            </a:r>
            <a:r>
              <a:rPr lang="en-US" sz="2800">
                <a:solidFill>
                  <a:srgbClr val="000000"/>
                </a:solidFill>
              </a:rPr>
              <a:t>  Calculate . . .</a:t>
            </a:r>
          </a:p>
          <a:p>
            <a:pPr marL="877888" lvl="1" indent="-338138">
              <a:spcAft>
                <a:spcPts val="1138"/>
              </a:spcAft>
              <a:buSzPct val="50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>
                <a:solidFill>
                  <a:srgbClr val="000000"/>
                </a:solidFill>
              </a:rPr>
              <a:t>Density of material: (18 kg) / (0.032 m</a:t>
            </a:r>
            <a:r>
              <a:rPr lang="en-US" sz="2400" baseline="33000">
                <a:solidFill>
                  <a:srgbClr val="000000"/>
                </a:solidFill>
              </a:rPr>
              <a:t>3</a:t>
            </a:r>
            <a:r>
              <a:rPr lang="en-US" sz="2400">
                <a:solidFill>
                  <a:srgbClr val="000000"/>
                </a:solidFill>
              </a:rPr>
              <a:t>) = 560 kg/m</a:t>
            </a:r>
            <a:r>
              <a:rPr lang="en-US" sz="2400" baseline="33000">
                <a:solidFill>
                  <a:srgbClr val="000000"/>
                </a:solidFill>
              </a:rPr>
              <a:t>3</a:t>
            </a:r>
          </a:p>
          <a:p>
            <a:pPr marL="877888" lvl="1" indent="-338138">
              <a:spcAft>
                <a:spcPts val="1138"/>
              </a:spcAft>
              <a:buSzPct val="50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>
                <a:solidFill>
                  <a:srgbClr val="000000"/>
                </a:solidFill>
              </a:rPr>
              <a:t>Mass of object: (380 kg/m</a:t>
            </a:r>
            <a:r>
              <a:rPr lang="en-US" sz="2400" baseline="33000">
                <a:solidFill>
                  <a:srgbClr val="000000"/>
                </a:solidFill>
              </a:rPr>
              <a:t>3</a:t>
            </a:r>
            <a:r>
              <a:rPr lang="en-US" sz="2400">
                <a:solidFill>
                  <a:srgbClr val="000000"/>
                </a:solidFill>
              </a:rPr>
              <a:t>) x (0.0040 m</a:t>
            </a:r>
            <a:r>
              <a:rPr lang="en-US" sz="2400" baseline="33000">
                <a:solidFill>
                  <a:srgbClr val="000000"/>
                </a:solidFill>
              </a:rPr>
              <a:t>3</a:t>
            </a:r>
            <a:r>
              <a:rPr lang="en-US" sz="2400">
                <a:solidFill>
                  <a:srgbClr val="000000"/>
                </a:solidFill>
              </a:rPr>
              <a:t>) = 1.5 kg</a:t>
            </a:r>
          </a:p>
          <a:p>
            <a:pPr marL="877888" lvl="1" indent="-338138">
              <a:spcAft>
                <a:spcPts val="1138"/>
              </a:spcAft>
              <a:buSzPct val="50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>
                <a:solidFill>
                  <a:srgbClr val="000000"/>
                </a:solidFill>
              </a:rPr>
              <a:t>Volume of object: (250 kg) / (1280 kg/m</a:t>
            </a:r>
            <a:r>
              <a:rPr lang="en-US" sz="2400" baseline="33000">
                <a:solidFill>
                  <a:srgbClr val="000000"/>
                </a:solidFill>
              </a:rPr>
              <a:t>3</a:t>
            </a:r>
            <a:r>
              <a:rPr lang="en-US" sz="2400">
                <a:solidFill>
                  <a:srgbClr val="000000"/>
                </a:solidFill>
              </a:rPr>
              <a:t>) =  0.20 m</a:t>
            </a:r>
            <a:r>
              <a:rPr lang="en-US" sz="2400" baseline="33000">
                <a:solidFill>
                  <a:srgbClr val="000000"/>
                </a:solidFill>
              </a:rPr>
              <a:t>3</a:t>
            </a:r>
          </a:p>
          <a:p>
            <a:pPr marL="431800" indent="-315913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77888" lvl="1" indent="-338138">
              <a:spcAft>
                <a:spcPts val="1138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print"/>
          <a:srcRect r="2380"/>
          <a:stretch>
            <a:fillRect/>
          </a:stretch>
        </p:blipFill>
        <p:spPr bwMode="auto">
          <a:xfrm>
            <a:off x="3668712" y="2478088"/>
            <a:ext cx="1974850" cy="149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91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Measurement</a:t>
            </a:r>
          </a:p>
          <a:p>
            <a:pPr marL="512763" indent="-414338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Defined by relationships to base quantities</a:t>
            </a:r>
          </a:p>
          <a:p>
            <a:pPr marL="512763" indent="-414338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Each defined by a standard, and given a unit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91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SI Units</a:t>
            </a:r>
          </a:p>
          <a:p>
            <a:pPr marL="512763" indent="-414338" eaLnBrk="1">
              <a:spcAft>
                <a:spcPts val="1425"/>
              </a:spcAft>
              <a:buSzPct val="60000"/>
              <a:buFont typeface="Wingdings" charset="2"/>
              <a:buChar char="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International System of Units</a:t>
            </a:r>
          </a:p>
          <a:p>
            <a:pPr marL="512763" indent="-414338" eaLnBrk="1">
              <a:spcAft>
                <a:spcPts val="1425"/>
              </a:spcAft>
              <a:buSzPct val="60000"/>
              <a:buFont typeface="Wingdings" charset="2"/>
              <a:buChar char="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Each base unit has an accessible standard of measurement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149850" y="4160838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91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Length</a:t>
            </a:r>
          </a:p>
          <a:p>
            <a:pPr marL="512763" indent="-414338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Meter is defined by the distance traveled by light in a vacuum in a specified time interval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503238" y="4160838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91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Changing Units</a:t>
            </a:r>
          </a:p>
          <a:p>
            <a:pPr marL="512763" indent="-414338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Use chain-link conversions</a:t>
            </a:r>
          </a:p>
          <a:p>
            <a:pPr marL="512763" indent="-414338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Write conversion factors as unity</a:t>
            </a:r>
          </a:p>
          <a:p>
            <a:pPr marL="512763" indent="-414338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Manipulate units as algebraic quantities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91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Time</a:t>
            </a:r>
          </a:p>
          <a:p>
            <a:pPr marL="465138" indent="-366713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Second is defined in terms of oscillations of light emitted by a cesium-133 source</a:t>
            </a:r>
          </a:p>
          <a:p>
            <a:pPr marL="465138" indent="-366713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Atomic clocks are used as the time standard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91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Mass</a:t>
            </a:r>
          </a:p>
          <a:p>
            <a:pPr marL="465138" indent="-366713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Kilogram is defined in terms of a platinum-iridium standard mass</a:t>
            </a:r>
          </a:p>
          <a:p>
            <a:pPr marL="465138" indent="-366713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Atomic-scale masses are measured in u, defined as mass of a carbon-12 atom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03238" y="4160838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91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Density</a:t>
            </a:r>
          </a:p>
          <a:p>
            <a:pPr marL="465138" indent="-366713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51276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Mass/volume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57610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>
                <a:solidFill>
                  <a:srgbClr val="000000"/>
                </a:solidFill>
              </a:rPr>
              <a:t>Eq. (1-8)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FFFFFF"/>
                </a:solidFill>
              </a:rPr>
              <a:t>1   </a:t>
            </a:r>
            <a:r>
              <a:rPr lang="en-US" sz="3000" dirty="0">
                <a:solidFill>
                  <a:srgbClr val="FFFFFF"/>
                </a:solidFill>
              </a:rPr>
              <a:t>  Summary</a:t>
            </a: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3" cstate="print"/>
          <a:srcRect r="2380"/>
          <a:stretch>
            <a:fillRect/>
          </a:stretch>
        </p:blipFill>
        <p:spPr bwMode="auto">
          <a:xfrm>
            <a:off x="1060450" y="5486400"/>
            <a:ext cx="121602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5066" y="731837"/>
            <a:ext cx="6552406" cy="503978"/>
          </a:xfrm>
          <a:ln/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DIMENSIONAL ANALYSIS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28082" y="3402495"/>
            <a:ext cx="4927157" cy="5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DIMENSIONAL ANALYSIS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65092" y="4082341"/>
            <a:ext cx="8904552" cy="143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Distance has the dimension of length, [L]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Dimension of mass is [M] </a:t>
            </a:r>
          </a:p>
          <a:p>
            <a:pPr algn="ctr"/>
            <a:r>
              <a:rPr lang="en-US" sz="3100" dirty="0">
                <a:solidFill>
                  <a:schemeClr val="tx1"/>
                </a:solidFill>
              </a:rPr>
              <a:t>Dimension of time is [T]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3077" y="1554575"/>
            <a:ext cx="9343830" cy="12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All physical quantities are expressed by specifying both a number and a unit. </a:t>
            </a:r>
            <a:r>
              <a:rPr lang="en-US" sz="2600" b="1" dirty="0">
                <a:solidFill>
                  <a:schemeClr val="tx1"/>
                </a:solidFill>
              </a:rPr>
              <a:t>Dimension </a:t>
            </a:r>
            <a:r>
              <a:rPr lang="en-US" sz="2600" dirty="0">
                <a:solidFill>
                  <a:schemeClr val="tx1"/>
                </a:solidFill>
              </a:rPr>
              <a:t>refers to the physical nature of a physical quantity and the type of unit used to specify it.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7082" y="5838391"/>
            <a:ext cx="9343830" cy="12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Many physical quantities (derived units) are in terms of a combination of fundamental dimensions (base units) such as [L], [M], and [T]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15970"/>
              </p:ext>
            </p:extLst>
          </p:nvPr>
        </p:nvGraphicFramePr>
        <p:xfrm>
          <a:off x="3528219" y="3708090"/>
          <a:ext cx="2065128" cy="91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545760" imgH="241200" progId="Equation.3">
                  <p:embed/>
                </p:oleObj>
              </mc:Choice>
              <mc:Fallback>
                <p:oleObj name="Equation" r:id="rId3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219" y="3708090"/>
                        <a:ext cx="2065128" cy="911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092068" y="3191863"/>
            <a:ext cx="7200665" cy="4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Is the following equation dimensionally correct?</a:t>
            </a:r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242123"/>
              </p:ext>
            </p:extLst>
          </p:nvPr>
        </p:nvGraphicFramePr>
        <p:xfrm>
          <a:off x="3108193" y="5291773"/>
          <a:ext cx="3836238" cy="123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1346040" imgH="431640" progId="Equation.3">
                  <p:embed/>
                </p:oleObj>
              </mc:Choice>
              <mc:Fallback>
                <p:oleObj name="Equation" r:id="rId5" imgW="134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193" y="5291773"/>
                        <a:ext cx="3836238" cy="1230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3444213" y="4619801"/>
            <a:ext cx="252016" cy="671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4452276" y="4451808"/>
            <a:ext cx="420026" cy="58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208323" y="4535805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52016" y="1679928"/>
            <a:ext cx="9343830" cy="87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DIMENSIONAL </a:t>
            </a:r>
            <a:r>
              <a:rPr lang="en-US" sz="2800" dirty="0" smtClean="0">
                <a:solidFill>
                  <a:schemeClr val="tx1"/>
                </a:solidFill>
              </a:rPr>
              <a:t>ANALYSIS is u</a:t>
            </a:r>
            <a:r>
              <a:rPr lang="en-US" sz="2600" dirty="0" smtClean="0">
                <a:solidFill>
                  <a:schemeClr val="tx1"/>
                </a:solidFill>
              </a:rPr>
              <a:t>sed </a:t>
            </a:r>
            <a:r>
              <a:rPr lang="en-US" sz="2600" dirty="0">
                <a:solidFill>
                  <a:schemeClr val="tx1"/>
                </a:solidFill>
              </a:rPr>
              <a:t>to check mathematical relations for the consistency of their dimensions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066" y="731837"/>
            <a:ext cx="6552406" cy="503978"/>
          </a:xfrm>
          <a:ln/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DIMENSIONAL ANALYSIS</a:t>
            </a:r>
          </a:p>
        </p:txBody>
      </p:sp>
    </p:spTree>
    <p:extLst>
      <p:ext uri="{BB962C8B-B14F-4D97-AF65-F5344CB8AC3E}">
        <p14:creationId xmlns:p14="http://schemas.microsoft.com/office/powerpoint/2010/main" val="40896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8" grpId="0" animBg="1"/>
      <p:bldP spid="30729" grpId="0" animBg="1"/>
      <p:bldP spid="307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Measuring Things, Including Lengths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1.01</a:t>
            </a:r>
            <a:r>
              <a:rPr lang="en-US" sz="2400">
                <a:solidFill>
                  <a:srgbClr val="000000"/>
                </a:solidFill>
              </a:rPr>
              <a:t>  Identify the base quantities in the SI system.</a:t>
            </a:r>
          </a:p>
          <a:p>
            <a:pPr marL="428625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1.02</a:t>
            </a:r>
            <a:r>
              <a:rPr lang="en-US" sz="2400">
                <a:solidFill>
                  <a:srgbClr val="000000"/>
                </a:solidFill>
              </a:rPr>
              <a:t>  Name the most frequently used prefixes for SI units.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1.03</a:t>
            </a:r>
            <a:r>
              <a:rPr lang="en-US" sz="2400">
                <a:solidFill>
                  <a:srgbClr val="000000"/>
                </a:solidFill>
              </a:rPr>
              <a:t>  Change units (here for length, area, and volume) by using chain-link conversions.</a:t>
            </a:r>
          </a:p>
          <a:p>
            <a:pPr marL="428625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1.04</a:t>
            </a:r>
            <a:r>
              <a:rPr lang="en-US" sz="2400">
                <a:solidFill>
                  <a:srgbClr val="000000"/>
                </a:solidFill>
              </a:rPr>
              <a:t>  Explain that the meter is defined in terms of the speed of light in a vacuum.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28088" y="1595932"/>
            <a:ext cx="7200665" cy="4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2600">
                <a:solidFill>
                  <a:schemeClr val="tx1"/>
                </a:solidFill>
              </a:rPr>
              <a:t>Is the following equation dimensionally correct?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637562"/>
              </p:ext>
            </p:extLst>
          </p:nvPr>
        </p:nvGraphicFramePr>
        <p:xfrm>
          <a:off x="3984998" y="2771881"/>
          <a:ext cx="1487592" cy="57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393480" imgH="152280" progId="Equation.3">
                  <p:embed/>
                </p:oleObj>
              </mc:Choice>
              <mc:Fallback>
                <p:oleObj name="Equation" r:id="rId3" imgW="3934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998" y="2771881"/>
                        <a:ext cx="1487592" cy="575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792189"/>
              </p:ext>
            </p:extLst>
          </p:nvPr>
        </p:nvGraphicFramePr>
        <p:xfrm>
          <a:off x="3528219" y="4031827"/>
          <a:ext cx="3183448" cy="123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5" imgW="1117440" imgH="431640" progId="Equation.3">
                  <p:embed/>
                </p:oleObj>
              </mc:Choice>
              <mc:Fallback>
                <p:oleObj name="Equation" r:id="rId5" imgW="1117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219" y="4031827"/>
                        <a:ext cx="3183448" cy="1230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3948245" y="3443852"/>
            <a:ext cx="168010" cy="671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4872302" y="3443852"/>
            <a:ext cx="84005" cy="41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292328" y="3359855"/>
            <a:ext cx="168010" cy="755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01793" y="5751982"/>
            <a:ext cx="8538780" cy="9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DIMENSIONAL ANALYSIS alone can not identify the correct the relation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DIMENSIONAL ANALYSIS</a:t>
            </a:r>
          </a:p>
        </p:txBody>
      </p:sp>
    </p:spTree>
    <p:extLst>
      <p:ext uri="{BB962C8B-B14F-4D97-AF65-F5344CB8AC3E}">
        <p14:creationId xmlns:p14="http://schemas.microsoft.com/office/powerpoint/2010/main" val="17638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b01.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9512" y="671971"/>
            <a:ext cx="4662225" cy="65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1-1</a:t>
            </a:r>
            <a:r>
              <a:rPr lang="en-US" sz="3000">
                <a:solidFill>
                  <a:srgbClr val="FFFFFF"/>
                </a:solidFill>
              </a:rPr>
              <a:t>  Measuring Things, Including Lengths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87312" y="1570037"/>
            <a:ext cx="9840913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Science is based </a:t>
            </a:r>
            <a:r>
              <a:rPr lang="en-US" sz="2400" dirty="0">
                <a:solidFill>
                  <a:srgbClr val="000000"/>
                </a:solidFill>
              </a:rPr>
              <a:t>on the precise </a:t>
            </a:r>
            <a:r>
              <a:rPr lang="en-US" sz="2400" dirty="0" smtClean="0">
                <a:solidFill>
                  <a:srgbClr val="000000"/>
                </a:solidFill>
              </a:rPr>
              <a:t>measurement and exploration </a:t>
            </a:r>
            <a:r>
              <a:rPr lang="en-US" sz="2400" dirty="0">
                <a:solidFill>
                  <a:srgbClr val="000000"/>
                </a:solidFill>
              </a:rPr>
              <a:t>of physical </a:t>
            </a:r>
            <a:r>
              <a:rPr lang="en-US" sz="2400" dirty="0" smtClean="0">
                <a:solidFill>
                  <a:srgbClr val="000000"/>
                </a:solidFill>
              </a:rPr>
              <a:t>phenomena described by physical quantities. We discover science by learning how to measure these quantities (length, mass, time, pressure, temperature,…). </a:t>
            </a:r>
            <a:r>
              <a:rPr lang="en-US" sz="2400" dirty="0">
                <a:solidFill>
                  <a:srgbClr val="FF0000"/>
                </a:solidFill>
              </a:rPr>
              <a:t>Physics (most basic of the </a:t>
            </a:r>
            <a:r>
              <a:rPr lang="en-US" sz="2400" dirty="0" smtClean="0">
                <a:solidFill>
                  <a:srgbClr val="FF0000"/>
                </a:solidFill>
              </a:rPr>
              <a:t>sciences)</a:t>
            </a:r>
            <a:endParaRPr lang="en-US" sz="2400" dirty="0">
              <a:solidFill>
                <a:srgbClr val="FF0000"/>
              </a:solidFill>
            </a:endParaRP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Therefore, we need:</a:t>
            </a:r>
          </a:p>
          <a:p>
            <a:pPr marL="855663" lvl="1" indent="-320675">
              <a:spcAft>
                <a:spcPts val="1138"/>
              </a:spcAft>
              <a:buFont typeface="Arial" charset="0"/>
              <a:buAutoNum type="arabicPeriod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Rules for measurement and comparison</a:t>
            </a:r>
          </a:p>
          <a:p>
            <a:pPr marL="855663" lvl="1" indent="-320675">
              <a:spcAft>
                <a:spcPts val="1138"/>
              </a:spcAft>
              <a:buFont typeface="Arial" charset="0"/>
              <a:buAutoNum type="arabicPeriod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Units for </a:t>
            </a:r>
            <a:r>
              <a:rPr lang="en-US" sz="2400" dirty="0" smtClean="0">
                <a:solidFill>
                  <a:srgbClr val="000000"/>
                </a:solidFill>
              </a:rPr>
              <a:t>measurement</a:t>
            </a: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000000"/>
                </a:solidFill>
              </a:rPr>
              <a:t>unit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Is the </a:t>
            </a:r>
            <a:r>
              <a:rPr lang="en-US" sz="2200" b="1" dirty="0">
                <a:solidFill>
                  <a:srgbClr val="000000"/>
                </a:solidFill>
              </a:rPr>
              <a:t>unique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name (kg, second, meter, Pascal, etc.) </a:t>
            </a:r>
            <a:r>
              <a:rPr lang="en-US" sz="2200" dirty="0">
                <a:solidFill>
                  <a:srgbClr val="000000"/>
                </a:solidFill>
              </a:rPr>
              <a:t>assigned to the measure of a quantity </a:t>
            </a:r>
            <a:r>
              <a:rPr lang="en-US" sz="2200" dirty="0" smtClean="0">
                <a:solidFill>
                  <a:srgbClr val="000000"/>
                </a:solidFill>
              </a:rPr>
              <a:t>(mass, time, </a:t>
            </a:r>
            <a:r>
              <a:rPr lang="en-US" sz="2200" dirty="0">
                <a:solidFill>
                  <a:srgbClr val="000000"/>
                </a:solidFill>
              </a:rPr>
              <a:t>length, pressure, etc</a:t>
            </a:r>
            <a:r>
              <a:rPr lang="en-US" sz="2200" dirty="0" smtClean="0">
                <a:solidFill>
                  <a:srgbClr val="000000"/>
                </a:solidFill>
              </a:rPr>
              <a:t>.) by comparison with a </a:t>
            </a:r>
            <a:r>
              <a:rPr lang="en-US" sz="2200" b="1" dirty="0" smtClean="0">
                <a:solidFill>
                  <a:srgbClr val="000000"/>
                </a:solidFill>
              </a:rPr>
              <a:t>standard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200" b="1" dirty="0" smtClean="0">
                <a:solidFill>
                  <a:srgbClr val="000000"/>
                </a:solidFill>
              </a:rPr>
              <a:t>Standard </a:t>
            </a:r>
            <a:r>
              <a:rPr lang="en-US" sz="2200" dirty="0" smtClean="0">
                <a:solidFill>
                  <a:srgbClr val="000000"/>
                </a:solidFill>
              </a:rPr>
              <a:t>corresponds to exactly </a:t>
            </a:r>
            <a:r>
              <a:rPr lang="en-US" sz="2200" b="1" dirty="0" smtClean="0">
                <a:solidFill>
                  <a:srgbClr val="000000"/>
                </a:solidFill>
              </a:rPr>
              <a:t>1.0 </a:t>
            </a:r>
            <a:r>
              <a:rPr lang="en-US" sz="2200" b="1" dirty="0">
                <a:solidFill>
                  <a:srgbClr val="000000"/>
                </a:solidFill>
              </a:rPr>
              <a:t>unit </a:t>
            </a:r>
            <a:r>
              <a:rPr lang="en-US" sz="2200" b="1" dirty="0" smtClean="0">
                <a:solidFill>
                  <a:srgbClr val="000000"/>
                </a:solidFill>
              </a:rPr>
              <a:t>of the quantity </a:t>
            </a:r>
            <a:r>
              <a:rPr lang="en-US" sz="2200" dirty="0" smtClean="0">
                <a:solidFill>
                  <a:srgbClr val="000000"/>
                </a:solidFill>
              </a:rPr>
              <a:t>(e.g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  <a:r>
              <a:rPr lang="en-US" sz="2200" dirty="0" smtClean="0">
                <a:solidFill>
                  <a:srgbClr val="000000"/>
                </a:solidFill>
              </a:rPr>
              <a:t>standard for length is 1.0 meter; any other length whatsoever must now be expressed in terms of that standard)</a:t>
            </a:r>
            <a:endParaRPr lang="en-US" sz="2400" dirty="0">
              <a:solidFill>
                <a:srgbClr val="000000"/>
              </a:solidFill>
            </a:endParaRPr>
          </a:p>
          <a:p>
            <a:pPr marL="423863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1-1</a:t>
            </a:r>
            <a:r>
              <a:rPr lang="en-US" sz="3000">
                <a:solidFill>
                  <a:srgbClr val="FFFFFF"/>
                </a:solidFill>
              </a:rPr>
              <a:t>  Measuring Things, Including Lengths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03238" y="1668462"/>
            <a:ext cx="9070975" cy="531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There are many different physical quantities, but not all are independent: distance vs. speed (distance/time)</a:t>
            </a: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Base </a:t>
            </a:r>
            <a:r>
              <a:rPr lang="en-US" sz="2800" b="1" dirty="0" smtClean="0">
                <a:solidFill>
                  <a:srgbClr val="000000"/>
                </a:solidFill>
              </a:rPr>
              <a:t>quantities (international agreement)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Are </a:t>
            </a:r>
            <a:r>
              <a:rPr lang="en-US" sz="2400" dirty="0" smtClean="0">
                <a:solidFill>
                  <a:srgbClr val="000000"/>
                </a:solidFill>
              </a:rPr>
              <a:t>seven fundamental </a:t>
            </a:r>
            <a:r>
              <a:rPr lang="en-US" sz="2400" dirty="0">
                <a:solidFill>
                  <a:srgbClr val="000000"/>
                </a:solidFill>
              </a:rPr>
              <a:t>quantities such as length, </a:t>
            </a:r>
            <a:r>
              <a:rPr lang="en-US" sz="2400" dirty="0" smtClean="0">
                <a:solidFill>
                  <a:srgbClr val="000000"/>
                </a:solidFill>
              </a:rPr>
              <a:t>time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Three are needed for mechanics: length, time, mass</a:t>
            </a:r>
            <a:endParaRPr lang="en-US" sz="2400" dirty="0">
              <a:solidFill>
                <a:srgbClr val="000000"/>
              </a:solidFill>
            </a:endParaRP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All have </a:t>
            </a:r>
            <a:r>
              <a:rPr lang="en-US" sz="2400" dirty="0">
                <a:solidFill>
                  <a:srgbClr val="000000"/>
                </a:solidFill>
              </a:rPr>
              <a:t>been assigned standards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Are used to define all other physical quantities</a:t>
            </a: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Base standards must be: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Accessible, so precise measurements can be taken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Invariable, so measurements do not change over time</a:t>
            </a:r>
          </a:p>
          <a:p>
            <a:pPr marL="423863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1-1</a:t>
            </a:r>
            <a:r>
              <a:rPr lang="en-US" sz="3000">
                <a:solidFill>
                  <a:srgbClr val="FFFFFF"/>
                </a:solidFill>
              </a:rPr>
              <a:t>  Measuring Things, Including Lengths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63512" y="1668462"/>
            <a:ext cx="9070975" cy="531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SI units</a:t>
            </a:r>
            <a:r>
              <a:rPr lang="en-US" sz="2400" dirty="0">
                <a:solidFill>
                  <a:srgbClr val="000000"/>
                </a:solidFill>
              </a:rPr>
              <a:t> (the metric system) form the International System of </a:t>
            </a:r>
            <a:r>
              <a:rPr lang="en-US" sz="2400" dirty="0" smtClean="0">
                <a:solidFill>
                  <a:srgbClr val="000000"/>
                </a:solidFill>
              </a:rPr>
              <a:t>Units (agreed upon in 1971, consisting of seven quantities: m, Kg, s, A, K, </a:t>
            </a:r>
            <a:r>
              <a:rPr lang="en-US" sz="2400" dirty="0" err="1" smtClean="0">
                <a:solidFill>
                  <a:srgbClr val="000000"/>
                </a:solidFill>
              </a:rPr>
              <a:t>mol</a:t>
            </a:r>
            <a:r>
              <a:rPr lang="en-US" sz="2400" dirty="0" smtClean="0">
                <a:solidFill>
                  <a:srgbClr val="000000"/>
                </a:solidFill>
              </a:rPr>
              <a:t>, cd)</a:t>
            </a:r>
            <a:endParaRPr lang="en-US" sz="2400" dirty="0">
              <a:solidFill>
                <a:srgbClr val="000000"/>
              </a:solidFill>
            </a:endParaRP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SI base units include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Meters (length)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Seconds (time)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Kilograms (mass)</a:t>
            </a: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SI has many derived units, which are written in terms of base units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Joules (work-energy): 1 J = 1 kg m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/s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</a:p>
          <a:p>
            <a:pPr marL="855663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Watts (power): 1 W = 1 J/s = 1 kg m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/s</a:t>
            </a:r>
            <a:r>
              <a:rPr lang="en-US" sz="2400" baseline="33000" dirty="0">
                <a:solidFill>
                  <a:srgbClr val="000000"/>
                </a:solidFill>
              </a:rPr>
              <a:t>3</a:t>
            </a:r>
          </a:p>
          <a:p>
            <a:pPr marL="423863" indent="-319088">
              <a:spcAft>
                <a:spcPts val="1138"/>
              </a:spcAft>
              <a:buClrTx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400" baseline="33000" dirty="0">
              <a:solidFill>
                <a:srgbClr val="000000"/>
              </a:solidFill>
            </a:endParaRPr>
          </a:p>
          <a:p>
            <a:pPr marL="423863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400" baseline="330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6" name="Picture 5" descr="tb01.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5011" y="2636837"/>
            <a:ext cx="5372101" cy="19562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1-1</a:t>
            </a:r>
            <a:r>
              <a:rPr lang="en-US" sz="3000">
                <a:solidFill>
                  <a:srgbClr val="FFFFFF"/>
                </a:solidFill>
              </a:rPr>
              <a:t>  Measuring Things, Including Lengths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03238" y="1417637"/>
            <a:ext cx="9070975" cy="531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Scientific notation</a:t>
            </a:r>
            <a:r>
              <a:rPr lang="en-US" sz="2800" dirty="0">
                <a:solidFill>
                  <a:srgbClr val="000000"/>
                </a:solidFill>
              </a:rPr>
              <a:t> employs powers of 10 to write large or small </a:t>
            </a:r>
            <a:r>
              <a:rPr lang="en-US" sz="2800" dirty="0" smtClean="0">
                <a:solidFill>
                  <a:srgbClr val="000000"/>
                </a:solidFill>
              </a:rPr>
              <a:t>numbers ( also written as E9, E-7 on most calculators)</a:t>
            </a:r>
            <a:endParaRPr lang="en-US" sz="2800" dirty="0">
              <a:solidFill>
                <a:srgbClr val="000000"/>
              </a:solidFill>
            </a:endParaRPr>
          </a:p>
          <a:p>
            <a:pPr marL="741363" lvl="1" indent="-282575">
              <a:spcAft>
                <a:spcPts val="1425"/>
              </a:spcAft>
              <a:buClrTx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423863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000000"/>
                </a:solidFill>
              </a:rPr>
              <a:t>conversion factor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(changing unit is often needed!)</a:t>
            </a:r>
            <a:endParaRPr lang="en-US" sz="2800" dirty="0">
              <a:solidFill>
                <a:srgbClr val="000000"/>
              </a:solidFill>
            </a:endParaRPr>
          </a:p>
          <a:p>
            <a:pPr marL="741363" lvl="1" indent="-2825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A chain-link conversion method: multiply the original measurement by a conversion factor (a </a:t>
            </a:r>
            <a:r>
              <a:rPr lang="en-US" sz="2400" dirty="0">
                <a:solidFill>
                  <a:srgbClr val="000000"/>
                </a:solidFill>
              </a:rPr>
              <a:t>ratio of units that is equal to </a:t>
            </a:r>
            <a:r>
              <a:rPr lang="en-US" sz="2400" dirty="0" smtClean="0">
                <a:solidFill>
                  <a:srgbClr val="000000"/>
                </a:solidFill>
              </a:rPr>
              <a:t>1) to cancel unwanted units</a:t>
            </a:r>
          </a:p>
          <a:p>
            <a:pPr marL="741363" lvl="1" indent="-2825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741363" lvl="1" indent="-2825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741363" lvl="1" indent="-2825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Used to convert between units</a:t>
            </a:r>
          </a:p>
          <a:p>
            <a:pPr marL="423863" indent="-319088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Units </a:t>
            </a:r>
            <a:r>
              <a:rPr lang="en-US" sz="2400" dirty="0">
                <a:solidFill>
                  <a:srgbClr val="000000"/>
                </a:solidFill>
              </a:rPr>
              <a:t>obey the same algebraic rules as variables and numbers</a:t>
            </a:r>
          </a:p>
          <a:p>
            <a:pPr marL="423863" indent="-319088">
              <a:spcAft>
                <a:spcPts val="1138"/>
              </a:spcAft>
              <a:buClrTx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800" baseline="33000" dirty="0">
              <a:solidFill>
                <a:srgbClr val="000000"/>
              </a:solidFill>
            </a:endParaRPr>
          </a:p>
          <a:p>
            <a:pPr marL="423863" indent="-319088">
              <a:spcAft>
                <a:spcPts val="1425"/>
              </a:spcAft>
              <a:buClrTx/>
              <a:buSzPct val="45000"/>
              <a:buFontTx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endParaRPr lang="en-US" sz="2800" baseline="33000" dirty="0">
              <a:solidFill>
                <a:srgbClr val="00000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2" y="2255837"/>
            <a:ext cx="4846637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 t="5092" b="10185"/>
          <a:stretch>
            <a:fillRect/>
          </a:stretch>
        </p:blipFill>
        <p:spPr bwMode="auto">
          <a:xfrm>
            <a:off x="1916112" y="5608637"/>
            <a:ext cx="7254875" cy="9035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1-1</a:t>
            </a:r>
            <a:r>
              <a:rPr lang="en-US" sz="3000">
                <a:solidFill>
                  <a:srgbClr val="FFFFFF"/>
                </a:solidFill>
              </a:rPr>
              <a:t>  Measuring Things, Including Lengths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4800" y="1951037"/>
            <a:ext cx="9269413" cy="36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u="sng" dirty="0">
                <a:solidFill>
                  <a:srgbClr val="92D050"/>
                </a:solidFill>
              </a:rPr>
              <a:t>Reasoning Strategy</a:t>
            </a:r>
            <a:r>
              <a:rPr lang="en-US" sz="2800" dirty="0">
                <a:solidFill>
                  <a:schemeClr val="tx1"/>
                </a:solidFill>
              </a:rPr>
              <a:t>: Converting Between Units</a:t>
            </a:r>
          </a:p>
          <a:p>
            <a:pPr marL="342900" indent="-342900"/>
            <a:endParaRPr lang="en-US" sz="2800" dirty="0">
              <a:solidFill>
                <a:schemeClr val="tx1"/>
              </a:solidFill>
            </a:endParaRPr>
          </a:p>
          <a:p>
            <a:pPr marL="342900" indent="-342900"/>
            <a:r>
              <a:rPr lang="en-US" sz="2800" dirty="0">
                <a:solidFill>
                  <a:schemeClr val="tx1"/>
                </a:solidFill>
              </a:rPr>
              <a:t>1.  In all calculations, write down the units explicitly.</a:t>
            </a:r>
          </a:p>
          <a:p>
            <a:pPr marL="342900" indent="-342900"/>
            <a:endParaRPr lang="en-US" sz="2800" dirty="0">
              <a:solidFill>
                <a:schemeClr val="tx1"/>
              </a:solidFill>
            </a:endParaRPr>
          </a:p>
          <a:p>
            <a:pPr marL="342900" indent="-342900"/>
            <a:r>
              <a:rPr lang="en-US" sz="2800" dirty="0">
                <a:solidFill>
                  <a:schemeClr val="tx1"/>
                </a:solidFill>
              </a:rPr>
              <a:t>2.  Treat all units as algebraic quantities.  </a:t>
            </a:r>
            <a:r>
              <a:rPr lang="en-US" sz="2800" dirty="0" smtClean="0">
                <a:solidFill>
                  <a:schemeClr val="tx1"/>
                </a:solidFill>
              </a:rPr>
              <a:t>When identical </a:t>
            </a:r>
            <a:r>
              <a:rPr lang="en-US" sz="2800" dirty="0">
                <a:solidFill>
                  <a:schemeClr val="tx1"/>
                </a:solidFill>
              </a:rPr>
              <a:t>units </a:t>
            </a:r>
            <a:r>
              <a:rPr lang="en-US" sz="2800" dirty="0" smtClean="0">
                <a:solidFill>
                  <a:schemeClr val="tx1"/>
                </a:solidFill>
              </a:rPr>
              <a:t>are divided</a:t>
            </a:r>
            <a:r>
              <a:rPr lang="en-US" sz="2800" dirty="0">
                <a:solidFill>
                  <a:schemeClr val="tx1"/>
                </a:solidFill>
              </a:rPr>
              <a:t>, they are eliminated </a:t>
            </a:r>
            <a:r>
              <a:rPr lang="en-US" sz="2800" dirty="0" smtClean="0">
                <a:solidFill>
                  <a:schemeClr val="tx1"/>
                </a:solidFill>
              </a:rPr>
              <a:t>algebraically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342900" indent="-342900"/>
            <a:endParaRPr lang="en-US" sz="2800" dirty="0">
              <a:solidFill>
                <a:schemeClr val="tx1"/>
              </a:solidFill>
            </a:endParaRPr>
          </a:p>
          <a:p>
            <a:pPr marL="342900" indent="-342900"/>
            <a:r>
              <a:rPr lang="en-US" sz="2800" dirty="0">
                <a:solidFill>
                  <a:schemeClr val="tx1"/>
                </a:solidFill>
              </a:rPr>
              <a:t>3. </a:t>
            </a:r>
            <a:r>
              <a:rPr lang="en-US" sz="2800" dirty="0" smtClean="0">
                <a:solidFill>
                  <a:schemeClr val="tx1"/>
                </a:solidFill>
              </a:rPr>
              <a:t>Be </a:t>
            </a:r>
            <a:r>
              <a:rPr lang="en-US" sz="2800" dirty="0">
                <a:solidFill>
                  <a:schemeClr val="tx1"/>
                </a:solidFill>
              </a:rPr>
              <a:t>guided by the fact that </a:t>
            </a:r>
            <a:r>
              <a:rPr lang="en-US" sz="2800" dirty="0" smtClean="0">
                <a:solidFill>
                  <a:schemeClr val="tx1"/>
                </a:solidFill>
              </a:rPr>
              <a:t> multiplying </a:t>
            </a:r>
            <a:r>
              <a:rPr lang="en-US" sz="2800" dirty="0">
                <a:solidFill>
                  <a:schemeClr val="tx1"/>
                </a:solidFill>
              </a:rPr>
              <a:t>or dividing an equation by a factor of </a:t>
            </a:r>
            <a:r>
              <a:rPr lang="en-US" sz="2800" dirty="0" smtClean="0">
                <a:solidFill>
                  <a:schemeClr val="tx1"/>
                </a:solidFill>
              </a:rPr>
              <a:t>1 does </a:t>
            </a:r>
            <a:r>
              <a:rPr lang="en-US" sz="2800" dirty="0">
                <a:solidFill>
                  <a:schemeClr val="tx1"/>
                </a:solidFill>
              </a:rPr>
              <a:t>not alter the equation.</a:t>
            </a:r>
          </a:p>
        </p:txBody>
      </p:sp>
    </p:spTree>
    <p:extLst>
      <p:ext uri="{BB962C8B-B14F-4D97-AF65-F5344CB8AC3E}">
        <p14:creationId xmlns:p14="http://schemas.microsoft.com/office/powerpoint/2010/main" val="216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1-1</a:t>
            </a:r>
            <a:r>
              <a:rPr lang="en-US" sz="3000">
                <a:solidFill>
                  <a:srgbClr val="FFFFFF"/>
                </a:solidFill>
              </a:rPr>
              <a:t>  Measuring Things, Including Lengths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03239" y="1722438"/>
            <a:ext cx="7011419" cy="290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31800" indent="-315913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 b="1" dirty="0">
                <a:solidFill>
                  <a:srgbClr val="5A9238"/>
                </a:solidFill>
              </a:rPr>
              <a:t>Examples</a:t>
            </a:r>
            <a:r>
              <a:rPr lang="en-US" sz="2800" dirty="0">
                <a:solidFill>
                  <a:srgbClr val="000000"/>
                </a:solidFill>
              </a:rPr>
              <a:t>  Chain-link conversions:</a:t>
            </a:r>
            <a:endParaRPr lang="en-US" sz="2400" dirty="0">
              <a:solidFill>
                <a:srgbClr val="000000"/>
              </a:solidFill>
            </a:endParaRPr>
          </a:p>
          <a:p>
            <a:pPr marL="134938" indent="-338138">
              <a:spcAft>
                <a:spcPts val="1138"/>
              </a:spcAft>
              <a:buSzPct val="50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1.3 km x (1000 m)/(1 km) = 1300 </a:t>
            </a:r>
            <a:r>
              <a:rPr lang="en-US" sz="2400" dirty="0" smtClean="0">
                <a:solidFill>
                  <a:srgbClr val="000000"/>
                </a:solidFill>
              </a:rPr>
              <a:t>m = 1.3 x 10</a:t>
            </a:r>
            <a:r>
              <a:rPr lang="en-US" sz="2400" baseline="30000" dirty="0" smtClean="0">
                <a:solidFill>
                  <a:srgbClr val="000000"/>
                </a:solidFill>
              </a:rPr>
              <a:t>3</a:t>
            </a:r>
            <a:endParaRPr lang="en-US" sz="2400" baseline="30000" dirty="0">
              <a:solidFill>
                <a:srgbClr val="000000"/>
              </a:solidFill>
            </a:endParaRPr>
          </a:p>
          <a:p>
            <a:pPr marL="877888" lvl="1" indent="-338138">
              <a:spcAft>
                <a:spcPts val="1138"/>
              </a:spcAft>
              <a:buSzPct val="50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0.8 km x (1000 m)/(1 km) x (100 cm)/(1 m)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539750" lvl="1" indent="0">
              <a:spcAft>
                <a:spcPts val="1138"/>
              </a:spcAft>
              <a:buSzPct val="5000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= </a:t>
            </a:r>
            <a:r>
              <a:rPr lang="en-US" sz="2400" dirty="0">
                <a:solidFill>
                  <a:srgbClr val="000000"/>
                </a:solidFill>
              </a:rPr>
              <a:t>80 000 </a:t>
            </a:r>
            <a:r>
              <a:rPr lang="en-US" sz="2400" dirty="0" smtClean="0">
                <a:solidFill>
                  <a:srgbClr val="000000"/>
                </a:solidFill>
              </a:rPr>
              <a:t>cm =  8 x 10</a:t>
            </a:r>
            <a:r>
              <a:rPr lang="en-US" sz="2400" baseline="30000" dirty="0" smtClean="0">
                <a:solidFill>
                  <a:srgbClr val="000000"/>
                </a:solidFill>
              </a:rPr>
              <a:t>4</a:t>
            </a:r>
            <a:endParaRPr lang="en-US" sz="2400" baseline="30000" dirty="0">
              <a:solidFill>
                <a:srgbClr val="000000"/>
              </a:solidFill>
            </a:endParaRPr>
          </a:p>
          <a:p>
            <a:pPr marL="877888" lvl="1" indent="-338138">
              <a:spcAft>
                <a:spcPts val="1138"/>
              </a:spcAft>
              <a:buSzPct val="50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2845 mm x (1 m)/(1000 mm) x (3.281 ft)/(1 m) = 9.334 </a:t>
            </a:r>
            <a:r>
              <a:rPr lang="en-US" sz="2400" dirty="0" smtClean="0">
                <a:solidFill>
                  <a:srgbClr val="000000"/>
                </a:solidFill>
              </a:rPr>
              <a:t>ft</a:t>
            </a:r>
          </a:p>
          <a:p>
            <a:pPr marL="877888" lvl="1" indent="-338138">
              <a:spcAft>
                <a:spcPts val="1138"/>
              </a:spcAft>
              <a:buSzPct val="50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31800" indent="-315913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77888" lvl="1" indent="-338138">
              <a:spcAft>
                <a:spcPts val="1138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79932"/>
              </p:ext>
            </p:extLst>
          </p:nvPr>
        </p:nvGraphicFramePr>
        <p:xfrm>
          <a:off x="925512" y="5151437"/>
          <a:ext cx="78755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4394160" imgH="431640" progId="Equation.3">
                  <p:embed/>
                </p:oleObj>
              </mc:Choice>
              <mc:Fallback>
                <p:oleObj name="Equation" r:id="rId3" imgW="4394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2" y="5151437"/>
                        <a:ext cx="787558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100965"/>
              </p:ext>
            </p:extLst>
          </p:nvPr>
        </p:nvGraphicFramePr>
        <p:xfrm>
          <a:off x="1230312" y="6218237"/>
          <a:ext cx="68262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3886200" imgH="431800" progId="Equation.3">
                  <p:embed/>
                </p:oleObj>
              </mc:Choice>
              <mc:Fallback>
                <p:oleObj name="Equation" r:id="rId5" imgW="3886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6218237"/>
                        <a:ext cx="68262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14658" y="1740263"/>
            <a:ext cx="2382382" cy="249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 </a:t>
            </a:r>
            <a:r>
              <a:rPr lang="en-US" sz="2400" dirty="0" err="1">
                <a:solidFill>
                  <a:schemeClr val="tx1"/>
                </a:solidFill>
              </a:rPr>
              <a:t>ft</a:t>
            </a:r>
            <a:r>
              <a:rPr lang="en-US" sz="2400" dirty="0">
                <a:solidFill>
                  <a:schemeClr val="tx1"/>
                </a:solidFill>
              </a:rPr>
              <a:t> = 0.3048 m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1 mi = 1.609 km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1 </a:t>
            </a:r>
            <a:r>
              <a:rPr lang="en-US" sz="2400" dirty="0" err="1">
                <a:solidFill>
                  <a:schemeClr val="tx1"/>
                </a:solidFill>
              </a:rPr>
              <a:t>hp</a:t>
            </a:r>
            <a:r>
              <a:rPr lang="en-US" sz="2400" dirty="0">
                <a:solidFill>
                  <a:schemeClr val="tx1"/>
                </a:solidFill>
              </a:rPr>
              <a:t> = 746 W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1 liter = 10</a:t>
            </a:r>
            <a:r>
              <a:rPr lang="en-US" sz="2400" baseline="30000" dirty="0">
                <a:solidFill>
                  <a:schemeClr val="tx1"/>
                </a:solidFill>
              </a:rPr>
              <a:t>-3</a:t>
            </a:r>
            <a:r>
              <a:rPr lang="en-US" sz="2400" dirty="0">
                <a:solidFill>
                  <a:schemeClr val="tx1"/>
                </a:solidFill>
              </a:rPr>
              <a:t> m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1-1</a:t>
            </a:r>
            <a:r>
              <a:rPr lang="en-US" sz="3000">
                <a:solidFill>
                  <a:srgbClr val="FFFFFF"/>
                </a:solidFill>
              </a:rPr>
              <a:t>  Measuring Things, Including Lengths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7312" y="1549400"/>
            <a:ext cx="9764713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23863" indent="-319088" eaLnBrk="0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55663" indent="-320675" eaLnBrk="0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Needs for accuracy and precisions in science have driven changes in the standards for units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 In the past, 1 meter has been defined by:</a:t>
            </a:r>
          </a:p>
          <a:p>
            <a:pPr marL="977900" lvl="1" indent="-442913" eaLnBrk="1">
              <a:spcAft>
                <a:spcPts val="1138"/>
              </a:spcAft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One ten-millionth of the distance from the North pole to the equator</a:t>
            </a:r>
          </a:p>
          <a:p>
            <a:pPr marL="977900" lvl="1" indent="-442913" eaLnBrk="1">
              <a:spcAft>
                <a:spcPts val="1138"/>
              </a:spcAft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Later, for practical reasons, a platinum-iridium </a:t>
            </a:r>
            <a:r>
              <a:rPr lang="en-US" sz="2400" b="1" dirty="0" smtClean="0">
                <a:solidFill>
                  <a:srgbClr val="000000"/>
                </a:solidFill>
              </a:rPr>
              <a:t>standard meter bar</a:t>
            </a:r>
            <a:r>
              <a:rPr lang="en-US" sz="2400" dirty="0" smtClean="0">
                <a:solidFill>
                  <a:srgbClr val="000000"/>
                </a:solidFill>
              </a:rPr>
              <a:t> kept in France</a:t>
            </a:r>
          </a:p>
          <a:p>
            <a:pPr marL="977900" lvl="1" indent="-442913" eaLnBrk="1">
              <a:spcAft>
                <a:spcPts val="1138"/>
              </a:spcAft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In 1960, 1 650 763.73 wavelengths of an emission line of Kr-86</a:t>
            </a:r>
          </a:p>
          <a:p>
            <a:pPr lvl="1" eaLnBrk="1">
              <a:spcAft>
                <a:spcPts val="1138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Today,  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In each transition, the new distance was chosen so that the approximate length of 1 meter was preserved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2" y="5109510"/>
            <a:ext cx="7766050" cy="1046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636097-BF27-4F39-96A6-4E9281A3CAD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3BB959-EAB9-4847-BA24-B7C702718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4EC80D-DBBC-4B26-B638-A9E055A0DF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1730</Words>
  <Application>Microsoft Office PowerPoint</Application>
  <PresentationFormat>Custom</PresentationFormat>
  <Paragraphs>200</Paragraphs>
  <Slides>21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DIMENSIONAL ANALYSIS</vt:lpstr>
      <vt:lpstr>DIMENSIONAL ANALYSIS</vt:lpstr>
      <vt:lpstr>DIMENSIONAL ANALYSIS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CH1 - Measurement</dc:title>
  <dc:creator>Erik Stayton</dc:creator>
  <cp:lastModifiedBy>Charbel Madi</cp:lastModifiedBy>
  <cp:revision>154</cp:revision>
  <cp:lastPrinted>1601-01-01T00:00:00Z</cp:lastPrinted>
  <dcterms:created xsi:type="dcterms:W3CDTF">2013-02-08T19:52:11Z</dcterms:created>
  <dcterms:modified xsi:type="dcterms:W3CDTF">2016-01-28T08:47:17Z</dcterms:modified>
</cp:coreProperties>
</file>